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9" r:id="rId8"/>
    <p:sldId id="259" r:id="rId9"/>
    <p:sldId id="263" r:id="rId10"/>
    <p:sldId id="266" r:id="rId11"/>
    <p:sldId id="267" r:id="rId12"/>
    <p:sldId id="264" r:id="rId13"/>
    <p:sldId id="268" r:id="rId14"/>
    <p:sldId id="265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843"/>
    <a:srgbClr val="0A0E16"/>
    <a:srgbClr val="6DAB42"/>
    <a:srgbClr val="578537"/>
    <a:srgbClr val="6DA744"/>
    <a:srgbClr val="38B7C5"/>
    <a:srgbClr val="324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2" autoAdjust="0"/>
    <p:restoredTop sz="94660"/>
  </p:normalViewPr>
  <p:slideViewPr>
    <p:cSldViewPr snapToGrid="0">
      <p:cViewPr>
        <p:scale>
          <a:sx n="80" d="100"/>
          <a:sy n="80" d="100"/>
        </p:scale>
        <p:origin x="828" y="4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een&#10;&#10;Description automatically generated">
            <a:extLst>
              <a:ext uri="{FF2B5EF4-FFF2-40B4-BE49-F238E27FC236}">
                <a16:creationId xmlns:a16="http://schemas.microsoft.com/office/drawing/2014/main" id="{CC3A4D7C-3122-4E00-B50A-D36B66BC0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2192000" cy="6856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57061"/>
            <a:ext cx="12192000" cy="1641467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3138" y="4098528"/>
            <a:ext cx="9144000" cy="12422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089FD8-C7A8-45D0-8912-0992755ED9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670" y="0"/>
            <a:ext cx="2260330" cy="2457061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C56EF8-A4B6-410E-B240-38925CC2D8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3" y="5455591"/>
            <a:ext cx="3495869" cy="103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5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2E4C8-CA98-4D0C-815E-B3138D90100D}" type="datetimeFigureOut">
              <a:rPr lang="en-GB" smtClean="0"/>
              <a:t>6/3/19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1FFB1D-EA6F-42FF-9F60-9C92EA18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05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2E4C8-CA98-4D0C-815E-B3138D90100D}" type="datetimeFigureOut">
              <a:rPr lang="en-GB" smtClean="0"/>
              <a:t>6/3/19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1FFB1D-EA6F-42FF-9F60-9C92EA18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461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2E4C8-CA98-4D0C-815E-B3138D90100D}" type="datetimeFigureOut">
              <a:rPr lang="en-GB" smtClean="0"/>
              <a:t>6/3/19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1FFB1D-EA6F-42FF-9F60-9C92EA18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96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81" y="185136"/>
            <a:ext cx="11915369" cy="7402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01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2E4C8-CA98-4D0C-815E-B3138D90100D}" type="datetimeFigureOut">
              <a:rPr lang="en-GB" smtClean="0"/>
              <a:t>6/3/19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1FFB1D-EA6F-42FF-9F60-9C92EA18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9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2E4C8-CA98-4D0C-815E-B3138D90100D}" type="datetimeFigureOut">
              <a:rPr lang="en-GB" smtClean="0"/>
              <a:t>6/3/19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1FFB1D-EA6F-42FF-9F60-9C92EA18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1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2E4C8-CA98-4D0C-815E-B3138D90100D}" type="datetimeFigureOut">
              <a:rPr lang="en-GB" smtClean="0"/>
              <a:t>6/3/19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1FFB1D-EA6F-42FF-9F60-9C92EA18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22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900802-1AEC-4169-B5BD-5BA5D9BB2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247"/>
          <a:stretch/>
        </p:blipFill>
        <p:spPr>
          <a:xfrm>
            <a:off x="0" y="1"/>
            <a:ext cx="12192000" cy="976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053" y="80300"/>
            <a:ext cx="11756570" cy="896304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15060D-D114-4B0D-B77D-228DB1DA75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110" y="0"/>
            <a:ext cx="758890" cy="824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BEB3E1-83AE-427E-9460-EE5281BD6E73}"/>
              </a:ext>
            </a:extLst>
          </p:cNvPr>
          <p:cNvSpPr/>
          <p:nvPr userDrawn="1"/>
        </p:nvSpPr>
        <p:spPr>
          <a:xfrm>
            <a:off x="0" y="975430"/>
            <a:ext cx="12192000" cy="81047"/>
          </a:xfrm>
          <a:prstGeom prst="rect">
            <a:avLst/>
          </a:prstGeom>
          <a:gradFill flip="none" rotWithShape="1">
            <a:gsLst>
              <a:gs pos="0">
                <a:srgbClr val="578537">
                  <a:shade val="30000"/>
                  <a:satMod val="115000"/>
                </a:srgbClr>
              </a:gs>
              <a:gs pos="100000">
                <a:srgbClr val="6DAB4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9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B5501E-35C8-4902-8F89-5F1AB8A71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0"/>
            <a:ext cx="12192000" cy="1380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4BDC-280D-42D0-890A-8E84562780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992" y="-6179"/>
            <a:ext cx="1122008" cy="1219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053" y="80300"/>
            <a:ext cx="11756570" cy="1214426"/>
          </a:xfrm>
        </p:spPr>
        <p:txBody>
          <a:bodyPr anchor="ctr">
            <a:normAutofit/>
          </a:bodyPr>
          <a:lstStyle>
            <a:lvl1pPr algn="ctr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67FE59-1781-4002-80BA-1068227D3B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3"/>
          <a:stretch/>
        </p:blipFill>
        <p:spPr>
          <a:xfrm>
            <a:off x="0" y="6085211"/>
            <a:ext cx="12192000" cy="80757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D6285FE-100F-4A29-8949-382BDEA93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61" y="6101553"/>
            <a:ext cx="11934839" cy="807570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7158DE-A6AA-485D-A694-6A17F8199278}"/>
              </a:ext>
            </a:extLst>
          </p:cNvPr>
          <p:cNvSpPr/>
          <p:nvPr userDrawn="1"/>
        </p:nvSpPr>
        <p:spPr>
          <a:xfrm>
            <a:off x="0" y="1357324"/>
            <a:ext cx="12192000" cy="81047"/>
          </a:xfrm>
          <a:prstGeom prst="rect">
            <a:avLst/>
          </a:prstGeom>
          <a:gradFill flip="none" rotWithShape="1">
            <a:gsLst>
              <a:gs pos="0">
                <a:srgbClr val="578537">
                  <a:shade val="30000"/>
                  <a:satMod val="115000"/>
                </a:srgbClr>
              </a:gs>
              <a:gs pos="100000">
                <a:srgbClr val="6DAB4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A8DC8-1FB8-4B8B-A80A-FF5F815D5514}"/>
              </a:ext>
            </a:extLst>
          </p:cNvPr>
          <p:cNvSpPr/>
          <p:nvPr userDrawn="1"/>
        </p:nvSpPr>
        <p:spPr>
          <a:xfrm>
            <a:off x="0" y="6102557"/>
            <a:ext cx="12192000" cy="81047"/>
          </a:xfrm>
          <a:prstGeom prst="rect">
            <a:avLst/>
          </a:prstGeom>
          <a:gradFill flip="none" rotWithShape="1">
            <a:gsLst>
              <a:gs pos="0">
                <a:srgbClr val="578537">
                  <a:shade val="30000"/>
                  <a:satMod val="115000"/>
                </a:srgbClr>
              </a:gs>
              <a:gs pos="50000">
                <a:srgbClr val="578537">
                  <a:shade val="67500"/>
                  <a:satMod val="115000"/>
                </a:srgbClr>
              </a:gs>
              <a:gs pos="100000">
                <a:srgbClr val="578537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222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2E4C8-CA98-4D0C-815E-B3138D90100D}" type="datetimeFigureOut">
              <a:rPr lang="en-GB" smtClean="0"/>
              <a:t>6/3/19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1FFB1D-EA6F-42FF-9F60-9C92EA18C7D8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F8A38-8879-40F8-971F-EB12D734E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87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A2E4C8-CA98-4D0C-815E-B3138D90100D}" type="datetimeFigureOut">
              <a:rPr lang="en-GB" smtClean="0"/>
              <a:t>6/3/19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1FFB1D-EA6F-42FF-9F60-9C92EA18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2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780" y="80300"/>
            <a:ext cx="11915369" cy="740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781" y="1088570"/>
            <a:ext cx="11915369" cy="5370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A6844B-CB84-43A1-BA53-BFD587194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9"/>
          <a:stretch/>
        </p:blipFill>
        <p:spPr>
          <a:xfrm>
            <a:off x="0" y="6544245"/>
            <a:ext cx="12192000" cy="3187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D24E72-29C3-4D6F-99B2-AB71905C3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1"/>
          <a:stretch/>
        </p:blipFill>
        <p:spPr>
          <a:xfrm>
            <a:off x="0" y="909184"/>
            <a:ext cx="12192000" cy="90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3193DD-06B9-4466-A1B9-55DC07EDC2DA}"/>
              </a:ext>
            </a:extLst>
          </p:cNvPr>
          <p:cNvSpPr/>
          <p:nvPr userDrawn="1"/>
        </p:nvSpPr>
        <p:spPr>
          <a:xfrm>
            <a:off x="0" y="6463198"/>
            <a:ext cx="12192000" cy="81047"/>
          </a:xfrm>
          <a:prstGeom prst="rect">
            <a:avLst/>
          </a:prstGeom>
          <a:gradFill flip="none" rotWithShape="1">
            <a:gsLst>
              <a:gs pos="0">
                <a:srgbClr val="578537">
                  <a:shade val="30000"/>
                  <a:satMod val="115000"/>
                </a:srgbClr>
              </a:gs>
              <a:gs pos="50000">
                <a:srgbClr val="578537">
                  <a:shade val="67500"/>
                  <a:satMod val="115000"/>
                </a:srgbClr>
              </a:gs>
              <a:gs pos="100000">
                <a:srgbClr val="578537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BCC0AED-D9AF-43ED-91FA-EAA648792C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" y="6547697"/>
            <a:ext cx="905235" cy="267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06EDAA-9A26-47E5-996E-9FFF96219B74}"/>
              </a:ext>
            </a:extLst>
          </p:cNvPr>
          <p:cNvSpPr txBox="1"/>
          <p:nvPr userDrawn="1"/>
        </p:nvSpPr>
        <p:spPr>
          <a:xfrm>
            <a:off x="8664019" y="6531853"/>
            <a:ext cx="3505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AUSTRALIAN BATTERY RECYCLING INITIATIVE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2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4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313A-24DD-4CCA-ADC2-4BFFEC1E08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AUSTRALIAN BATTERY RECYCLING INITIATIVE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36892A-4886-4AED-A6D7-01FD266EA0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dirty="0"/>
              <a:t>Who we are and what we do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408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A48C-FF42-4B44-B890-64190B22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53" y="80300"/>
            <a:ext cx="10540779" cy="896304"/>
          </a:xfrm>
        </p:spPr>
        <p:txBody>
          <a:bodyPr/>
          <a:lstStyle/>
          <a:p>
            <a:r>
              <a:rPr lang="en-US" dirty="0"/>
              <a:t>Educating industry, government and the wider community about battery recycling, best practice, stewardship and circular economy</a:t>
            </a:r>
            <a:endParaRPr lang="en-GB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E1C879-7751-4A3E-B86F-3B979B987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823"/>
            <a:ext cx="12192000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2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322D6B-0B1D-4218-896C-0B53A0020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370" y="2037184"/>
            <a:ext cx="2486323" cy="3507628"/>
          </a:xfrm>
          <a:prstGeom prst="rect">
            <a:avLst/>
          </a:prstGeom>
          <a:ln>
            <a:solidFill>
              <a:srgbClr val="6DA744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692DB-46DA-49C9-95EA-580F6436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Showcasing member capabilities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42288-8AEC-40FF-9B03-9B1676FA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950" y="1620759"/>
            <a:ext cx="3071731" cy="4328778"/>
          </a:xfrm>
          <a:prstGeom prst="rect">
            <a:avLst/>
          </a:prstGeom>
          <a:ln>
            <a:solidFill>
              <a:srgbClr val="6DA744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7377A8-C268-441F-8157-B0E3E7BF3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349" y="1356585"/>
            <a:ext cx="3456442" cy="4857126"/>
          </a:xfrm>
          <a:prstGeom prst="rect">
            <a:avLst/>
          </a:prstGeom>
          <a:ln>
            <a:solidFill>
              <a:srgbClr val="6DA744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8C062-AC11-4265-9DE4-337F41E63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819" y="1203580"/>
            <a:ext cx="3654849" cy="5173203"/>
          </a:xfrm>
          <a:prstGeom prst="rect">
            <a:avLst/>
          </a:prstGeom>
          <a:ln>
            <a:solidFill>
              <a:srgbClr val="6DA74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4EB667-F9F2-4809-98AF-6D9A11CD31E6}"/>
              </a:ext>
            </a:extLst>
          </p:cNvPr>
          <p:cNvSpPr txBox="1"/>
          <p:nvPr/>
        </p:nvSpPr>
        <p:spPr>
          <a:xfrm>
            <a:off x="97623" y="2149019"/>
            <a:ext cx="316393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Our value is in our membership</a:t>
            </a:r>
          </a:p>
          <a:p>
            <a:pPr algn="ctr"/>
            <a:endParaRPr lang="en-US" sz="2800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Members are invited to create Member Profiles </a:t>
            </a: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to showcase their expertise &amp; services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A491BB19-1F7C-49F8-8838-C2F8276D1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4" y="1203580"/>
            <a:ext cx="1907928" cy="7421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A94C9-3BF6-443C-A326-37B7453D8CE9}"/>
              </a:ext>
            </a:extLst>
          </p:cNvPr>
          <p:cNvSpPr/>
          <p:nvPr/>
        </p:nvSpPr>
        <p:spPr>
          <a:xfrm>
            <a:off x="120919" y="5730452"/>
            <a:ext cx="3117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Available for download at the ABRI website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0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A8505C-7D59-4AB1-9AD7-36D474DE3998}"/>
              </a:ext>
            </a:extLst>
          </p:cNvPr>
          <p:cNvSpPr/>
          <p:nvPr/>
        </p:nvSpPr>
        <p:spPr>
          <a:xfrm>
            <a:off x="6584904" y="2677949"/>
            <a:ext cx="5261527" cy="3530651"/>
          </a:xfrm>
          <a:prstGeom prst="rect">
            <a:avLst/>
          </a:prstGeom>
          <a:noFill/>
          <a:ln>
            <a:solidFill>
              <a:srgbClr val="0A0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3BD68-FA66-4A21-8C35-044E9CDC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for battery stewardship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D61D8-AA46-49D3-A381-096B95D4A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86"/>
          <a:stretch/>
        </p:blipFill>
        <p:spPr>
          <a:xfrm>
            <a:off x="6584904" y="1290446"/>
            <a:ext cx="5261527" cy="2616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BD0EF2-43DF-4C30-932E-28685165444C}"/>
              </a:ext>
            </a:extLst>
          </p:cNvPr>
          <p:cNvSpPr txBox="1"/>
          <p:nvPr/>
        </p:nvSpPr>
        <p:spPr>
          <a:xfrm>
            <a:off x="6682999" y="4069953"/>
            <a:ext cx="5065336" cy="1807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dirty="0">
                <a:latin typeface="Century Gothic" panose="020B0502020202020204" pitchFamily="34" charset="0"/>
              </a:rPr>
              <a:t>ABRI plays an </a:t>
            </a:r>
            <a:r>
              <a:rPr lang="en-US" sz="2400" dirty="0">
                <a:latin typeface="Century Gothic" panose="020B0502020202020204" pitchFamily="34" charset="0"/>
              </a:rPr>
              <a:t>leadership </a:t>
            </a:r>
            <a:r>
              <a:rPr lang="en-US" sz="2000" dirty="0">
                <a:latin typeface="Century Gothic" panose="020B0502020202020204" pitchFamily="34" charset="0"/>
              </a:rPr>
              <a:t>role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in the </a:t>
            </a:r>
          </a:p>
          <a:p>
            <a:pPr algn="ctr">
              <a:lnSpc>
                <a:spcPts val="3360"/>
              </a:lnSpc>
            </a:pPr>
            <a:r>
              <a:rPr lang="en-US" dirty="0">
                <a:latin typeface="Century Gothic" panose="020B0502020202020204" pitchFamily="34" charset="0"/>
              </a:rPr>
              <a:t>Battery stewardship Council and the design </a:t>
            </a:r>
          </a:p>
          <a:p>
            <a:pPr algn="ctr">
              <a:lnSpc>
                <a:spcPts val="3360"/>
              </a:lnSpc>
            </a:pPr>
            <a:r>
              <a:rPr lang="en-US" dirty="0">
                <a:latin typeface="Century Gothic" panose="020B0502020202020204" pitchFamily="34" charset="0"/>
              </a:rPr>
              <a:t>of the proposed </a:t>
            </a:r>
            <a:r>
              <a:rPr lang="en-US" sz="2800" dirty="0">
                <a:latin typeface="Century Gothic" panose="020B0502020202020204" pitchFamily="34" charset="0"/>
              </a:rPr>
              <a:t>battery </a:t>
            </a:r>
          </a:p>
          <a:p>
            <a:pPr algn="ctr">
              <a:lnSpc>
                <a:spcPts val="3360"/>
              </a:lnSpc>
            </a:pPr>
            <a:r>
              <a:rPr lang="en-US" sz="2800" dirty="0">
                <a:latin typeface="Century Gothic" panose="020B0502020202020204" pitchFamily="34" charset="0"/>
              </a:rPr>
              <a:t>stewardship scheme 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2569A9-2CC4-4440-A2C3-EF2F8DCDA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3686">
            <a:off x="373349" y="2957885"/>
            <a:ext cx="2280814" cy="3240000"/>
          </a:xfrm>
          <a:prstGeom prst="rect">
            <a:avLst/>
          </a:prstGeom>
          <a:ln>
            <a:solidFill>
              <a:srgbClr val="6DA744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62F1B-9DF8-4F7C-A177-E6F3649D6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7608">
            <a:off x="3327897" y="3038611"/>
            <a:ext cx="2284237" cy="3240000"/>
          </a:xfrm>
          <a:prstGeom prst="rect">
            <a:avLst/>
          </a:prstGeom>
          <a:ln>
            <a:solidFill>
              <a:srgbClr val="6DA74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76C355-4EA6-4D04-BA7B-27FA9FB9BA5C}"/>
              </a:ext>
            </a:extLst>
          </p:cNvPr>
          <p:cNvSpPr txBox="1"/>
          <p:nvPr/>
        </p:nvSpPr>
        <p:spPr>
          <a:xfrm>
            <a:off x="119025" y="1131425"/>
            <a:ext cx="5846378" cy="1359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dirty="0">
                <a:latin typeface="Century Gothic" panose="020B0502020202020204" pitchFamily="34" charset="0"/>
              </a:rPr>
              <a:t>ABRI conducts </a:t>
            </a:r>
            <a:r>
              <a:rPr lang="en-US" sz="2800" dirty="0">
                <a:latin typeface="Century Gothic" panose="020B0502020202020204" pitchFamily="34" charset="0"/>
              </a:rPr>
              <a:t>trials</a:t>
            </a:r>
            <a:r>
              <a:rPr lang="en-US" dirty="0">
                <a:latin typeface="Century Gothic" panose="020B0502020202020204" pitchFamily="34" charset="0"/>
              </a:rPr>
              <a:t> and facilitates </a:t>
            </a:r>
            <a:r>
              <a:rPr lang="en-US" sz="2000" dirty="0">
                <a:latin typeface="Century Gothic" panose="020B0502020202020204" pitchFamily="34" charset="0"/>
              </a:rPr>
              <a:t>research</a:t>
            </a:r>
            <a:r>
              <a:rPr lang="en-US" dirty="0">
                <a:latin typeface="Century Gothic" panose="020B0502020202020204" pitchFamily="34" charset="0"/>
              </a:rPr>
              <a:t> to understand the market and the on the ground </a:t>
            </a:r>
            <a:r>
              <a:rPr lang="en-US" sz="2000" dirty="0">
                <a:latin typeface="Century Gothic" panose="020B0502020202020204" pitchFamily="34" charset="0"/>
              </a:rPr>
              <a:t>realities</a:t>
            </a:r>
            <a:r>
              <a:rPr lang="en-US" dirty="0">
                <a:latin typeface="Century Gothic" panose="020B0502020202020204" pitchFamily="34" charset="0"/>
              </a:rPr>
              <a:t> for </a:t>
            </a:r>
            <a:r>
              <a:rPr lang="en-US" sz="2400" dirty="0">
                <a:latin typeface="Century Gothic" panose="020B0502020202020204" pitchFamily="34" charset="0"/>
              </a:rPr>
              <a:t>increasing collection rates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06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A82A3-1E4A-4CBE-B436-D23E186E6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53" y="80300"/>
            <a:ext cx="11624081" cy="896304"/>
          </a:xfrm>
        </p:spPr>
        <p:txBody>
          <a:bodyPr/>
          <a:lstStyle/>
          <a:p>
            <a:r>
              <a:rPr lang="en-US" dirty="0"/>
              <a:t>Members have said they find value in membership because ABRI provides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F3FD54-01C9-47C0-A7C6-8AC536F56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0" y="2499996"/>
            <a:ext cx="2714080" cy="56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600" b="1" dirty="0">
                <a:solidFill>
                  <a:srgbClr val="4A7843"/>
                </a:solidFill>
                <a:latin typeface="Century Gothic" panose="020B0502020202020204" pitchFamily="34" charset="0"/>
              </a:rPr>
              <a:t>An industry wide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1600" b="1" dirty="0">
                <a:solidFill>
                  <a:srgbClr val="4A7843"/>
                </a:solidFill>
                <a:latin typeface="Century Gothic" panose="020B0502020202020204" pitchFamily="34" charset="0"/>
              </a:rPr>
              <a:t>perspective </a:t>
            </a: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4A7843"/>
                </a:solidFill>
                <a:effectLst/>
                <a:latin typeface="Century Gothic" panose="020B0502020202020204" pitchFamily="34" charset="0"/>
              </a:rPr>
              <a:t>on key issues</a:t>
            </a:r>
            <a:endParaRPr kumimoji="0" lang="en-GB" altLang="en-US" sz="1600" b="1" i="0" u="none" strike="noStrike" cap="none" normalizeH="0" baseline="0" dirty="0">
              <a:ln>
                <a:noFill/>
              </a:ln>
              <a:solidFill>
                <a:srgbClr val="4A784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5F7B9-F5AC-4B48-A6FD-5CE851076A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56205" y="1332761"/>
            <a:ext cx="1079500" cy="1079500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3CD6ED47-264F-430C-A3D2-4F2E35796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312" y="3046506"/>
            <a:ext cx="2868093" cy="81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4A7843"/>
                </a:solidFill>
                <a:effectLst/>
                <a:latin typeface="Century Gothic" panose="020B0502020202020204" pitchFamily="34" charset="0"/>
              </a:rPr>
              <a:t>Advocacy for harmonised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4A7843"/>
                </a:solidFill>
                <a:effectLst/>
                <a:latin typeface="Century Gothic" panose="020B0502020202020204" pitchFamily="34" charset="0"/>
              </a:rPr>
              <a:t>government policy &amp;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rgbClr val="4A7843"/>
                </a:solidFill>
                <a:effectLst/>
                <a:latin typeface="Century Gothic" panose="020B0502020202020204" pitchFamily="34" charset="0"/>
              </a:rPr>
              <a:t>infrastructure development</a:t>
            </a:r>
            <a:endParaRPr kumimoji="0" lang="en-GB" altLang="en-US" sz="1600" b="1" i="0" u="none" strike="noStrike" cap="none" normalizeH="0" baseline="0" dirty="0">
              <a:ln>
                <a:noFill/>
              </a:ln>
              <a:solidFill>
                <a:srgbClr val="4A784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6A5411-87FB-4181-BC32-46CE4CE939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57931" y="1856605"/>
            <a:ext cx="1079500" cy="1079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10261F-20A3-4D8D-B2BE-F5EFB22A147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57931" y="4317809"/>
            <a:ext cx="1079500" cy="1079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7DCD2A-9B79-45C7-8BF0-3D67F7021C4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071608" y="1856605"/>
            <a:ext cx="1079500" cy="1079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11EDE8-023F-47E8-BCBB-49FA9D4003CE}"/>
              </a:ext>
            </a:extLst>
          </p:cNvPr>
          <p:cNvSpPr/>
          <p:nvPr/>
        </p:nvSpPr>
        <p:spPr>
          <a:xfrm>
            <a:off x="2795507" y="5526021"/>
            <a:ext cx="3004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 to the </a:t>
            </a:r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</a:rPr>
              <a:t>latest industry </a:t>
            </a:r>
          </a:p>
          <a:p>
            <a:pPr algn="ctr"/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</a:rPr>
              <a:t>developments, </a:t>
            </a:r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</a:t>
            </a:r>
          </a:p>
          <a:p>
            <a:pPr algn="ctr"/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 market knowledge</a:t>
            </a:r>
            <a:endParaRPr lang="en-GB" sz="1600" b="1" dirty="0">
              <a:solidFill>
                <a:srgbClr val="4A784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9782F5-8D02-475F-94B2-C4AD3A51B1D1}"/>
              </a:ext>
            </a:extLst>
          </p:cNvPr>
          <p:cNvSpPr/>
          <p:nvPr/>
        </p:nvSpPr>
        <p:spPr>
          <a:xfrm>
            <a:off x="244037" y="4982836"/>
            <a:ext cx="2303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Visibility for members</a:t>
            </a:r>
          </a:p>
          <a:p>
            <a:pPr algn="ctr">
              <a:spcAft>
                <a:spcPts val="0"/>
              </a:spcAft>
            </a:pPr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as a battery stewards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790AB-25C3-4BF2-9F2B-B09BB49AC094}"/>
              </a:ext>
            </a:extLst>
          </p:cNvPr>
          <p:cNvSpPr/>
          <p:nvPr/>
        </p:nvSpPr>
        <p:spPr>
          <a:xfrm>
            <a:off x="3100239" y="3046506"/>
            <a:ext cx="2394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</a:rPr>
              <a:t>Opportunities to </a:t>
            </a:r>
          </a:p>
          <a:p>
            <a:pPr algn="ctr"/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</a:rPr>
              <a:t>collaborate, network &amp; share expertise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E8024B-D86E-4DA2-96E0-C3D21C9FBA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358" y="4317309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74A787-A144-4AE9-A20E-659AD7C02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5" y="3749450"/>
            <a:ext cx="1080000" cy="108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A9E41A-12C9-4C20-8175-86AB1EFEF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66" y="1332761"/>
            <a:ext cx="1080000" cy="10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F6CAF51-1B9F-4E4E-B9D2-82790CAC7ED5}"/>
              </a:ext>
            </a:extLst>
          </p:cNvPr>
          <p:cNvSpPr/>
          <p:nvPr/>
        </p:nvSpPr>
        <p:spPr>
          <a:xfrm>
            <a:off x="6235336" y="2499996"/>
            <a:ext cx="25298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 to </a:t>
            </a:r>
          </a:p>
          <a:p>
            <a:pPr algn="ctr"/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best practice guidance</a:t>
            </a:r>
          </a:p>
          <a:p>
            <a:pPr algn="ctr"/>
            <a:r>
              <a:rPr lang="en-GB" sz="1600" b="1" dirty="0">
                <a:solidFill>
                  <a:srgbClr val="4A7843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battery handling</a:t>
            </a:r>
            <a:endParaRPr lang="en-GB" sz="1600" b="1" dirty="0">
              <a:solidFill>
                <a:srgbClr val="4A7843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9A1B85-1695-43A1-915C-53EFF1078B9C}"/>
              </a:ext>
            </a:extLst>
          </p:cNvPr>
          <p:cNvSpPr/>
          <p:nvPr/>
        </p:nvSpPr>
        <p:spPr>
          <a:xfrm>
            <a:off x="5965862" y="5051905"/>
            <a:ext cx="3068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A7843"/>
                </a:solidFill>
                <a:latin typeface="Century Gothic" panose="020B0502020202020204" pitchFamily="34" charset="0"/>
              </a:rPr>
              <a:t>Awareness of international best practice and initiatives</a:t>
            </a:r>
            <a:endParaRPr lang="en-GB" sz="1600" b="1" dirty="0">
              <a:solidFill>
                <a:srgbClr val="4A784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484294-BDBA-4BAA-806A-02057843C1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66" y="3949108"/>
            <a:ext cx="1080000" cy="1080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3B7BE26-3490-4E8B-B9C0-39B8F1EE3E81}"/>
              </a:ext>
            </a:extLst>
          </p:cNvPr>
          <p:cNvSpPr/>
          <p:nvPr/>
        </p:nvSpPr>
        <p:spPr>
          <a:xfrm>
            <a:off x="9076954" y="5526021"/>
            <a:ext cx="3068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A7843"/>
                </a:solidFill>
                <a:latin typeface="Century Gothic" panose="020B0502020202020204" pitchFamily="34" charset="0"/>
              </a:rPr>
              <a:t>Centralised voice for battery stewardship and industry issues</a:t>
            </a:r>
            <a:endParaRPr lang="en-GB" sz="1600" b="1" dirty="0">
              <a:solidFill>
                <a:srgbClr val="4A784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44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0AD5ED-E5C9-4F15-821E-7480CD82ED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Join us today!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D1384D0-CFC7-4C00-95D8-F092ACA668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www.batteryrecycling.org.au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656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04693-0421-4DBC-99A2-DE5FFA50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this presentation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D1487-F327-4AC7-95E7-DD24E6FDE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ABRI members are encouraged to use this presentation to promote ABRI and educate the broader community about battery issues and solutions</a:t>
            </a:r>
          </a:p>
          <a:p>
            <a:pPr>
              <a:spcAft>
                <a:spcPts val="1200"/>
              </a:spcAft>
            </a:pPr>
            <a:endParaRPr lang="en-US" sz="1000" dirty="0"/>
          </a:p>
          <a:p>
            <a:r>
              <a:rPr lang="en-US" dirty="0"/>
              <a:t>ABRI does not endorse the activities or services of our members </a:t>
            </a:r>
          </a:p>
          <a:p>
            <a:pPr lvl="1"/>
            <a:r>
              <a:rPr lang="en-US" dirty="0"/>
              <a:t>This presentation is </a:t>
            </a:r>
            <a:r>
              <a:rPr lang="en-US" u="sng" dirty="0"/>
              <a:t>not</a:t>
            </a:r>
            <a:r>
              <a:rPr lang="en-US" dirty="0"/>
              <a:t> to be used to suggest we do endorse the activities or services of any member</a:t>
            </a:r>
          </a:p>
          <a:p>
            <a:pPr lvl="1"/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This presentation (in full or in part) is intended for use by ABRI and its members</a:t>
            </a:r>
          </a:p>
          <a:p>
            <a:pPr lvl="1"/>
            <a:r>
              <a:rPr lang="en-US" dirty="0"/>
              <a:t>Any changes to the above slides are required to be approved in writing by the ABRI secretariat in advance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4A7843"/>
                </a:solidFill>
              </a:rPr>
              <a:t>For further information</a:t>
            </a:r>
          </a:p>
          <a:p>
            <a:pPr marL="0" lvl="1" indent="0" algn="ctr">
              <a:buNone/>
            </a:pPr>
            <a:r>
              <a:rPr lang="en-US" b="1" dirty="0">
                <a:solidFill>
                  <a:srgbClr val="4A7843"/>
                </a:solidFill>
              </a:rPr>
              <a:t>info@batteryrecycling.org.au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96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676D-D417-404A-A2F9-8354323C9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members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C366F-2736-41E1-9D5B-FCACFCC93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52" y="1126306"/>
            <a:ext cx="11816399" cy="52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5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CDECAA-C62E-4A40-9DF6-906553AB5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625" y="1476692"/>
            <a:ext cx="9022979" cy="45477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C65255A-4321-490C-8D60-E034D73D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ABRI vision is to facilitate a circular economy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7C34B9-88E1-4C82-914A-C53EBC054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ABRI is the first point of call for information on battery stewardship &amp; recycling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1FFF4-3C5B-48AF-BE0C-1547ECC35583}"/>
              </a:ext>
            </a:extLst>
          </p:cNvPr>
          <p:cNvSpPr/>
          <p:nvPr/>
        </p:nvSpPr>
        <p:spPr>
          <a:xfrm>
            <a:off x="257161" y="3503272"/>
            <a:ext cx="455581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0974" algn="ctr" defTabSz="685800"/>
            <a:r>
              <a:rPr lang="en-GB" sz="2400" spc="-8" dirty="0">
                <a:solidFill>
                  <a:srgbClr val="578537"/>
                </a:solidFill>
                <a:latin typeface="Century Gothic"/>
                <a:cs typeface="Century Gothic"/>
              </a:rPr>
              <a:t>Providing</a:t>
            </a:r>
            <a:r>
              <a:rPr lang="en-GB" sz="2800" spc="-8" dirty="0">
                <a:solidFill>
                  <a:srgbClr val="578537"/>
                </a:solidFill>
                <a:latin typeface="Century Gothic"/>
                <a:cs typeface="Century Gothic"/>
              </a:rPr>
              <a:t> research</a:t>
            </a:r>
            <a:r>
              <a:rPr lang="en-GB" sz="2200" spc="-8" dirty="0">
                <a:solidFill>
                  <a:srgbClr val="578537"/>
                </a:solidFill>
                <a:latin typeface="Century Gothic"/>
                <a:cs typeface="Century Gothic"/>
              </a:rPr>
              <a:t>, advocacy, </a:t>
            </a:r>
            <a:r>
              <a:rPr lang="en-GB" sz="3200" spc="-4" dirty="0">
                <a:solidFill>
                  <a:srgbClr val="578537"/>
                </a:solidFill>
                <a:latin typeface="Century Gothic"/>
                <a:cs typeface="Century Gothic"/>
              </a:rPr>
              <a:t>education</a:t>
            </a:r>
            <a:r>
              <a:rPr lang="en-GB" sz="2200" spc="-4" dirty="0">
                <a:solidFill>
                  <a:srgbClr val="578537"/>
                </a:solidFill>
                <a:latin typeface="Century Gothic"/>
                <a:cs typeface="Century Gothic"/>
              </a:rPr>
              <a:t>, stakeholder</a:t>
            </a:r>
            <a:r>
              <a:rPr lang="en-GB" sz="2200" spc="-34" dirty="0">
                <a:solidFill>
                  <a:srgbClr val="578537"/>
                </a:solidFill>
                <a:latin typeface="Century Gothic"/>
                <a:cs typeface="Century Gothic"/>
              </a:rPr>
              <a:t> </a:t>
            </a:r>
            <a:r>
              <a:rPr lang="en-GB" sz="2200" spc="-4" dirty="0">
                <a:solidFill>
                  <a:srgbClr val="578537"/>
                </a:solidFill>
                <a:latin typeface="Century Gothic"/>
                <a:cs typeface="Century Gothic"/>
              </a:rPr>
              <a:t>engagement &amp; </a:t>
            </a:r>
            <a:r>
              <a:rPr lang="en-GB" sz="3200" spc="-4" dirty="0">
                <a:solidFill>
                  <a:srgbClr val="578537"/>
                </a:solidFill>
                <a:latin typeface="Century Gothic"/>
                <a:cs typeface="Century Gothic"/>
              </a:rPr>
              <a:t>leadership</a:t>
            </a:r>
            <a:r>
              <a:rPr lang="en-GB" sz="2200" spc="-4" dirty="0">
                <a:solidFill>
                  <a:srgbClr val="578537"/>
                </a:solidFill>
                <a:latin typeface="Century Gothic"/>
                <a:cs typeface="Century Gothic"/>
              </a:rPr>
              <a:t> in the battery </a:t>
            </a:r>
            <a:r>
              <a:rPr lang="en-GB" sz="2800" spc="-4" dirty="0">
                <a:solidFill>
                  <a:srgbClr val="578537"/>
                </a:solidFill>
                <a:latin typeface="Century Gothic"/>
                <a:cs typeface="Century Gothic"/>
              </a:rPr>
              <a:t>knowledge base</a:t>
            </a:r>
            <a:endParaRPr lang="en-GB" sz="2200" dirty="0">
              <a:solidFill>
                <a:srgbClr val="578537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09086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DA37C-F818-4587-AEC7-5BD5E6F4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-4" dirty="0">
                <a:latin typeface="Century Gothic"/>
                <a:cs typeface="Century Gothic"/>
              </a:rPr>
              <a:t>Batteries by </a:t>
            </a:r>
            <a:r>
              <a:rPr lang="en-GB" dirty="0">
                <a:latin typeface="Century Gothic"/>
                <a:cs typeface="Century Gothic"/>
              </a:rPr>
              <a:t>the numbers</a:t>
            </a:r>
            <a:endParaRPr lang="en-GB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14A1AEA-68B2-4A57-921B-21DC33061D7F}"/>
              </a:ext>
            </a:extLst>
          </p:cNvPr>
          <p:cNvSpPr txBox="1"/>
          <p:nvPr/>
        </p:nvSpPr>
        <p:spPr>
          <a:xfrm>
            <a:off x="1148526" y="2394040"/>
            <a:ext cx="9624794" cy="2751394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11468" defTabSz="685800">
              <a:spcBef>
                <a:spcPts val="15"/>
              </a:spcBef>
            </a:pPr>
            <a:r>
              <a:rPr spc="4" dirty="0">
                <a:latin typeface="Century Gothic"/>
                <a:cs typeface="Century Gothic"/>
              </a:rPr>
              <a:t>In </a:t>
            </a:r>
            <a:r>
              <a:rPr dirty="0">
                <a:latin typeface="Century Gothic"/>
                <a:cs typeface="Century Gothic"/>
              </a:rPr>
              <a:t>2012-13, an estimated </a:t>
            </a:r>
            <a:r>
              <a:rPr sz="4800" spc="-4" dirty="0">
                <a:latin typeface="Century Gothic"/>
                <a:cs typeface="Century Gothic"/>
              </a:rPr>
              <a:t>400</a:t>
            </a:r>
            <a:r>
              <a:rPr sz="4800" spc="-139" dirty="0">
                <a:latin typeface="Century Gothic"/>
                <a:cs typeface="Century Gothic"/>
              </a:rPr>
              <a:t> </a:t>
            </a:r>
            <a:r>
              <a:rPr sz="4800" dirty="0">
                <a:latin typeface="Century Gothic"/>
                <a:cs typeface="Century Gothic"/>
              </a:rPr>
              <a:t>million</a:t>
            </a:r>
          </a:p>
          <a:p>
            <a:pPr marL="997268" algn="ctr" defTabSz="685800">
              <a:spcBef>
                <a:spcPts val="23"/>
              </a:spcBef>
            </a:pPr>
            <a:r>
              <a:rPr sz="3200" dirty="0">
                <a:latin typeface="Century Gothic"/>
                <a:cs typeface="Century Gothic"/>
              </a:rPr>
              <a:t>handheld </a:t>
            </a:r>
            <a:r>
              <a:rPr sz="3200" spc="-4" dirty="0">
                <a:latin typeface="Century Gothic"/>
                <a:cs typeface="Century Gothic"/>
              </a:rPr>
              <a:t>batteries</a:t>
            </a:r>
            <a:r>
              <a:rPr spc="-4" dirty="0">
                <a:latin typeface="Century Gothic"/>
                <a:cs typeface="Century Gothic"/>
              </a:rPr>
              <a:t>, </a:t>
            </a:r>
            <a:r>
              <a:rPr dirty="0">
                <a:latin typeface="Century Gothic"/>
                <a:cs typeface="Century Gothic"/>
              </a:rPr>
              <a:t>weighing</a:t>
            </a:r>
            <a:r>
              <a:rPr spc="-64" dirty="0">
                <a:latin typeface="Century Gothic"/>
                <a:cs typeface="Century Gothic"/>
              </a:rPr>
              <a:t> </a:t>
            </a:r>
            <a:r>
              <a:rPr sz="3600" spc="-4" dirty="0">
                <a:latin typeface="Century Gothic"/>
                <a:cs typeface="Century Gothic"/>
              </a:rPr>
              <a:t>17,500</a:t>
            </a:r>
            <a:r>
              <a:rPr lang="en-US" sz="3600" spc="-4" dirty="0">
                <a:latin typeface="Century Gothic"/>
                <a:cs typeface="Century Gothic"/>
              </a:rPr>
              <a:t> </a:t>
            </a:r>
            <a:r>
              <a:rPr sz="3600" spc="-4" dirty="0">
                <a:latin typeface="Century Gothic"/>
                <a:cs typeface="Century Gothic"/>
              </a:rPr>
              <a:t>tonnes</a:t>
            </a:r>
            <a:r>
              <a:rPr spc="-4" dirty="0">
                <a:latin typeface="Century Gothic"/>
                <a:cs typeface="Century Gothic"/>
              </a:rPr>
              <a:t>, </a:t>
            </a:r>
            <a:r>
              <a:rPr sz="3200" spc="-4" dirty="0">
                <a:latin typeface="Century Gothic"/>
                <a:cs typeface="Century Gothic"/>
              </a:rPr>
              <a:t>were sold </a:t>
            </a:r>
            <a:r>
              <a:rPr dirty="0">
                <a:latin typeface="Century Gothic"/>
                <a:cs typeface="Century Gothic"/>
              </a:rPr>
              <a:t>into </a:t>
            </a:r>
            <a:r>
              <a:rPr spc="4" dirty="0">
                <a:latin typeface="Century Gothic"/>
                <a:cs typeface="Century Gothic"/>
              </a:rPr>
              <a:t>the </a:t>
            </a:r>
            <a:r>
              <a:rPr spc="-4" dirty="0">
                <a:latin typeface="Century Gothic"/>
                <a:cs typeface="Century Gothic"/>
              </a:rPr>
              <a:t>Australian</a:t>
            </a:r>
            <a:r>
              <a:rPr spc="-79" dirty="0">
                <a:latin typeface="Century Gothic"/>
                <a:cs typeface="Century Gothic"/>
              </a:rPr>
              <a:t> </a:t>
            </a:r>
            <a:r>
              <a:rPr dirty="0">
                <a:latin typeface="Century Gothic"/>
                <a:cs typeface="Century Gothic"/>
              </a:rPr>
              <a:t>market</a:t>
            </a:r>
          </a:p>
          <a:p>
            <a:pPr marL="9525" defTabSz="685800">
              <a:spcBef>
                <a:spcPts val="3240"/>
              </a:spcBef>
            </a:pPr>
            <a:r>
              <a:rPr sz="3200" spc="-4" dirty="0">
                <a:latin typeface="Century Gothic"/>
                <a:cs typeface="Century Gothic"/>
              </a:rPr>
              <a:t>14,700 </a:t>
            </a:r>
            <a:r>
              <a:rPr sz="3200" dirty="0">
                <a:latin typeface="Century Gothic"/>
                <a:cs typeface="Century Gothic"/>
              </a:rPr>
              <a:t>tonnes reached their </a:t>
            </a:r>
            <a:r>
              <a:rPr sz="3200" spc="-4" dirty="0">
                <a:latin typeface="Century Gothic"/>
                <a:cs typeface="Century Gothic"/>
              </a:rPr>
              <a:t>end-of-life </a:t>
            </a:r>
            <a:r>
              <a:rPr sz="3200" dirty="0">
                <a:latin typeface="Century Gothic"/>
                <a:cs typeface="Century Gothic"/>
              </a:rPr>
              <a:t>that</a:t>
            </a:r>
            <a:r>
              <a:rPr sz="3200" spc="-68" dirty="0">
                <a:latin typeface="Century Gothic"/>
                <a:cs typeface="Century Gothic"/>
              </a:rPr>
              <a:t> </a:t>
            </a:r>
            <a:r>
              <a:rPr sz="3200" spc="-4" dirty="0">
                <a:latin typeface="Century Gothic"/>
                <a:cs typeface="Century Gothic"/>
              </a:rPr>
              <a:t>year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2093F57-E39E-4ABE-8A51-E2CD990A9811}"/>
              </a:ext>
            </a:extLst>
          </p:cNvPr>
          <p:cNvSpPr txBox="1"/>
          <p:nvPr/>
        </p:nvSpPr>
        <p:spPr>
          <a:xfrm>
            <a:off x="199053" y="6161538"/>
            <a:ext cx="171912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1400" spc="-11" dirty="0">
                <a:solidFill>
                  <a:prstClr val="black"/>
                </a:solidFill>
                <a:latin typeface="Century Gothic"/>
                <a:cs typeface="Century Gothic"/>
              </a:rPr>
              <a:t>(SRU,</a:t>
            </a:r>
            <a:r>
              <a:rPr sz="1400" spc="-26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Century Gothic"/>
                <a:cs typeface="Century Gothic"/>
              </a:rPr>
              <a:t>2014)</a:t>
            </a:r>
            <a:endParaRPr sz="14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3958B54-DFDC-4FCA-97E4-8E66ECDB2D11}"/>
              </a:ext>
            </a:extLst>
          </p:cNvPr>
          <p:cNvSpPr txBox="1"/>
          <p:nvPr/>
        </p:nvSpPr>
        <p:spPr>
          <a:xfrm>
            <a:off x="3679815" y="5562757"/>
            <a:ext cx="681039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z="3200" spc="-4" dirty="0">
                <a:solidFill>
                  <a:prstClr val="black"/>
                </a:solidFill>
                <a:latin typeface="Century Gothic"/>
                <a:cs typeface="Century Gothic"/>
              </a:rPr>
              <a:t>We only </a:t>
            </a:r>
            <a:r>
              <a:rPr sz="3200" spc="-8" dirty="0">
                <a:solidFill>
                  <a:prstClr val="black"/>
                </a:solidFill>
                <a:latin typeface="Century Gothic"/>
                <a:cs typeface="Century Gothic"/>
              </a:rPr>
              <a:t>recycled </a:t>
            </a:r>
            <a:r>
              <a:rPr sz="3200" spc="-4" dirty="0">
                <a:solidFill>
                  <a:prstClr val="black"/>
                </a:solidFill>
                <a:latin typeface="Century Gothic"/>
                <a:cs typeface="Century Gothic"/>
              </a:rPr>
              <a:t>2.7 % of</a:t>
            </a:r>
            <a:r>
              <a:rPr sz="3200" spc="49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3200" spc="-4" dirty="0">
                <a:solidFill>
                  <a:prstClr val="black"/>
                </a:solidFill>
                <a:latin typeface="Century Gothic"/>
                <a:cs typeface="Century Gothic"/>
              </a:rPr>
              <a:t>them</a:t>
            </a:r>
            <a:endParaRPr sz="3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CCEBA9B-D2DF-4840-9F08-5803F894D55F}"/>
              </a:ext>
            </a:extLst>
          </p:cNvPr>
          <p:cNvSpPr txBox="1"/>
          <p:nvPr/>
        </p:nvSpPr>
        <p:spPr>
          <a:xfrm>
            <a:off x="1362864" y="1231432"/>
            <a:ext cx="9328230" cy="707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8625" indent="-428625" defTabSz="685800">
              <a:buFont typeface="Arial Unicode MS"/>
              <a:buChar char="✓"/>
              <a:tabLst>
                <a:tab pos="1088231" algn="l"/>
                <a:tab pos="1088708" algn="l"/>
              </a:tabLst>
            </a:pPr>
            <a:r>
              <a:rPr sz="2800" spc="-23" dirty="0">
                <a:latin typeface="Century Gothic"/>
                <a:cs typeface="Century Gothic"/>
              </a:rPr>
              <a:t>We </a:t>
            </a:r>
            <a:r>
              <a:rPr sz="2800" spc="-4" dirty="0">
                <a:latin typeface="Century Gothic"/>
                <a:cs typeface="Century Gothic"/>
              </a:rPr>
              <a:t>recycle </a:t>
            </a:r>
            <a:r>
              <a:rPr sz="2800" spc="-8" dirty="0">
                <a:latin typeface="Century Gothic"/>
                <a:cs typeface="Century Gothic"/>
              </a:rPr>
              <a:t>90% </a:t>
            </a:r>
            <a:r>
              <a:rPr sz="2800" spc="-4" dirty="0">
                <a:latin typeface="Century Gothic"/>
                <a:cs typeface="Century Gothic"/>
              </a:rPr>
              <a:t>of </a:t>
            </a:r>
            <a:r>
              <a:rPr sz="2800" dirty="0">
                <a:latin typeface="Century Gothic"/>
                <a:cs typeface="Century Gothic"/>
              </a:rPr>
              <a:t>lead </a:t>
            </a:r>
            <a:r>
              <a:rPr sz="2800" spc="-4" dirty="0">
                <a:latin typeface="Century Gothic"/>
                <a:cs typeface="Century Gothic"/>
              </a:rPr>
              <a:t>acid</a:t>
            </a:r>
            <a:r>
              <a:rPr sz="2800" spc="41" dirty="0">
                <a:latin typeface="Century Gothic"/>
                <a:cs typeface="Century Gothic"/>
              </a:rPr>
              <a:t> </a:t>
            </a:r>
            <a:r>
              <a:rPr sz="2800" spc="-4" dirty="0">
                <a:latin typeface="Century Gothic"/>
                <a:cs typeface="Century Gothic"/>
              </a:rPr>
              <a:t>batteries</a:t>
            </a:r>
            <a:endParaRPr lang="en-US" sz="2800" spc="-4" dirty="0">
              <a:latin typeface="Century Gothic"/>
              <a:cs typeface="Century Gothic"/>
            </a:endParaRPr>
          </a:p>
          <a:p>
            <a:pPr algn="r" defTabSz="685800">
              <a:tabLst>
                <a:tab pos="1088231" algn="l"/>
                <a:tab pos="1088708" algn="l"/>
              </a:tabLst>
            </a:pPr>
            <a:r>
              <a:rPr lang="en-GB" spc="-4" dirty="0">
                <a:latin typeface="Century Gothic"/>
                <a:cs typeface="Century Gothic"/>
              </a:rPr>
              <a:t>Lead acid batteries provide a stellar example of a circular economy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29D5BD2-A607-4F3D-8821-4314A22DDEBB}"/>
              </a:ext>
            </a:extLst>
          </p:cNvPr>
          <p:cNvSpPr/>
          <p:nvPr/>
        </p:nvSpPr>
        <p:spPr>
          <a:xfrm>
            <a:off x="10773320" y="1556168"/>
            <a:ext cx="1256411" cy="2130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1890446-E8FA-4676-88FD-874E847B1A4C}"/>
              </a:ext>
            </a:extLst>
          </p:cNvPr>
          <p:cNvSpPr/>
          <p:nvPr/>
        </p:nvSpPr>
        <p:spPr>
          <a:xfrm>
            <a:off x="10565105" y="4145231"/>
            <a:ext cx="1337741" cy="2328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5AA36B3-CE89-4048-BA65-DD7BDF86857B}"/>
              </a:ext>
            </a:extLst>
          </p:cNvPr>
          <p:cNvSpPr/>
          <p:nvPr/>
        </p:nvSpPr>
        <p:spPr>
          <a:xfrm>
            <a:off x="1" y="1473191"/>
            <a:ext cx="1362864" cy="2296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954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22C7-5825-4E82-9993-57D573F22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rate in Australia is one of the lowest in the world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8A602-AA52-481D-970B-B85E6626C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"/>
          <a:stretch/>
        </p:blipFill>
        <p:spPr>
          <a:xfrm>
            <a:off x="283388" y="1080044"/>
            <a:ext cx="11469855" cy="5350599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2B1D1BC1-2AE8-42E8-B985-8E672A9A0698}"/>
              </a:ext>
            </a:extLst>
          </p:cNvPr>
          <p:cNvSpPr txBox="1"/>
          <p:nvPr/>
        </p:nvSpPr>
        <p:spPr>
          <a:xfrm>
            <a:off x="10420479" y="6215199"/>
            <a:ext cx="171912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r" defTabSz="685800"/>
            <a:r>
              <a:rPr sz="1400" spc="-11" dirty="0">
                <a:solidFill>
                  <a:prstClr val="black"/>
                </a:solidFill>
                <a:latin typeface="Century Gothic"/>
                <a:cs typeface="Century Gothic"/>
              </a:rPr>
              <a:t>(</a:t>
            </a:r>
            <a:r>
              <a:rPr lang="en-US" sz="1400" spc="-11" dirty="0">
                <a:solidFill>
                  <a:prstClr val="black"/>
                </a:solidFill>
                <a:latin typeface="Century Gothic"/>
                <a:cs typeface="Century Gothic"/>
              </a:rPr>
              <a:t>Lewis, H</a:t>
            </a:r>
            <a:r>
              <a:rPr sz="1400" spc="-11" dirty="0">
                <a:solidFill>
                  <a:prstClr val="black"/>
                </a:solidFill>
                <a:latin typeface="Century Gothic"/>
                <a:cs typeface="Century Gothic"/>
              </a:rPr>
              <a:t>,</a:t>
            </a:r>
            <a:r>
              <a:rPr sz="1400" spc="-26" dirty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400" spc="-4" dirty="0">
                <a:solidFill>
                  <a:prstClr val="black"/>
                </a:solidFill>
                <a:latin typeface="Century Gothic"/>
                <a:cs typeface="Century Gothic"/>
              </a:rPr>
              <a:t>201</a:t>
            </a:r>
            <a:r>
              <a:rPr lang="en-US" sz="1400" spc="-4" dirty="0">
                <a:solidFill>
                  <a:prstClr val="black"/>
                </a:solidFill>
                <a:latin typeface="Century Gothic"/>
                <a:cs typeface="Century Gothic"/>
              </a:rPr>
              <a:t>6</a:t>
            </a:r>
            <a:r>
              <a:rPr sz="1400" spc="-4" dirty="0">
                <a:solidFill>
                  <a:prstClr val="black"/>
                </a:solidFill>
                <a:latin typeface="Century Gothic"/>
                <a:cs typeface="Century Gothic"/>
              </a:rPr>
              <a:t>)</a:t>
            </a:r>
            <a:endParaRPr sz="14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D4B49-D2DA-420E-879C-8B6F1DCCE54C}"/>
              </a:ext>
            </a:extLst>
          </p:cNvPr>
          <p:cNvSpPr/>
          <p:nvPr/>
        </p:nvSpPr>
        <p:spPr>
          <a:xfrm>
            <a:off x="0" y="981415"/>
            <a:ext cx="12192000" cy="81047"/>
          </a:xfrm>
          <a:prstGeom prst="rect">
            <a:avLst/>
          </a:prstGeom>
          <a:gradFill flip="none" rotWithShape="1">
            <a:gsLst>
              <a:gs pos="0">
                <a:srgbClr val="578537">
                  <a:shade val="30000"/>
                  <a:satMod val="115000"/>
                </a:srgbClr>
              </a:gs>
              <a:gs pos="50000">
                <a:srgbClr val="578537">
                  <a:shade val="67500"/>
                  <a:satMod val="115000"/>
                </a:srgbClr>
              </a:gs>
              <a:gs pos="100000">
                <a:srgbClr val="57853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588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8BBD-070D-4A96-BAFF-CE8964B2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 ARE A RAPIDLY EXPANDING WASTE STREAM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By 2036 we will be wasting 136,000 tonnes of handheld batteries annually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6C4ADE-6B46-44C5-8437-0CF00AE08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136,000 tonnes is about the weight of the opera house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76D7CF-2BE4-4BD5-A0BF-48A44776E71E}"/>
              </a:ext>
            </a:extLst>
          </p:cNvPr>
          <p:cNvSpPr/>
          <p:nvPr/>
        </p:nvSpPr>
        <p:spPr>
          <a:xfrm>
            <a:off x="0" y="1367555"/>
            <a:ext cx="12192000" cy="81047"/>
          </a:xfrm>
          <a:prstGeom prst="rect">
            <a:avLst/>
          </a:prstGeom>
          <a:gradFill flip="none" rotWithShape="1">
            <a:gsLst>
              <a:gs pos="0">
                <a:srgbClr val="578537">
                  <a:shade val="30000"/>
                  <a:satMod val="115000"/>
                </a:srgbClr>
              </a:gs>
              <a:gs pos="50000">
                <a:srgbClr val="578537">
                  <a:shade val="67500"/>
                  <a:satMod val="115000"/>
                </a:srgbClr>
              </a:gs>
              <a:gs pos="100000">
                <a:srgbClr val="57853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D0049D-EED3-44EF-89E0-524F088AE86A}"/>
              </a:ext>
            </a:extLst>
          </p:cNvPr>
          <p:cNvSpPr/>
          <p:nvPr/>
        </p:nvSpPr>
        <p:spPr>
          <a:xfrm>
            <a:off x="0" y="6096706"/>
            <a:ext cx="12192000" cy="81047"/>
          </a:xfrm>
          <a:prstGeom prst="rect">
            <a:avLst/>
          </a:prstGeom>
          <a:gradFill flip="none" rotWithShape="1">
            <a:gsLst>
              <a:gs pos="0">
                <a:srgbClr val="578537">
                  <a:shade val="30000"/>
                  <a:satMod val="115000"/>
                </a:srgbClr>
              </a:gs>
              <a:gs pos="50000">
                <a:srgbClr val="578537">
                  <a:shade val="67500"/>
                  <a:satMod val="115000"/>
                </a:srgbClr>
              </a:gs>
              <a:gs pos="100000">
                <a:srgbClr val="57853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sky&#10;&#10;Description automatically generated">
            <a:extLst>
              <a:ext uri="{FF2B5EF4-FFF2-40B4-BE49-F238E27FC236}">
                <a16:creationId xmlns:a16="http://schemas.microsoft.com/office/drawing/2014/main" id="{38E6434B-79CC-4115-AB83-6C69A68BB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657"/>
            <a:ext cx="12192000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79D0B8-1CC4-4F0C-BFBA-9F5B9616B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57061"/>
            <a:ext cx="12192000" cy="1641467"/>
          </a:xfrm>
        </p:spPr>
        <p:txBody>
          <a:bodyPr/>
          <a:lstStyle/>
          <a:p>
            <a:r>
              <a:rPr lang="en-US" dirty="0"/>
              <a:t>ABRI and our members are leading the way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A76701B-F2CB-472A-8508-979A073DF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0268" y="3890568"/>
            <a:ext cx="7571465" cy="1450228"/>
          </a:xfrm>
        </p:spPr>
        <p:txBody>
          <a:bodyPr/>
          <a:lstStyle/>
          <a:p>
            <a:r>
              <a:rPr lang="en-US" dirty="0"/>
              <a:t>By creating sustainable battery stewardship solutions for all battery chemistries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89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04B28-6D50-448C-80BF-A5472F0E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objectives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F1615A-BFB2-4433-8BD8-D823CD652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5" y="1082389"/>
            <a:ext cx="12031579" cy="536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9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5B8F-AF4F-43EA-84E7-43CA72F0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the knowledge base</a:t>
            </a:r>
            <a:endParaRPr lang="en-GB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00EA98-65B3-44CB-A640-1BE8655C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070"/>
            <a:ext cx="12192000" cy="48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9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5268</TotalTime>
  <Words>453</Words>
  <Application>Microsoft Office PowerPoint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Unicode MS</vt:lpstr>
      <vt:lpstr>Calibri</vt:lpstr>
      <vt:lpstr>Century Gothic</vt:lpstr>
      <vt:lpstr>Wingdings</vt:lpstr>
      <vt:lpstr>Office Theme</vt:lpstr>
      <vt:lpstr>AUSTRALIAN BATTERY RECYCLING INITIATIVE</vt:lpstr>
      <vt:lpstr>Our members</vt:lpstr>
      <vt:lpstr>ABRI vision is to facilitate a circular economy</vt:lpstr>
      <vt:lpstr>Batteries by the numbers</vt:lpstr>
      <vt:lpstr>Collection rate in Australia is one of the lowest in the world </vt:lpstr>
      <vt:lpstr>BATTERIES ARE A RAPIDLY EXPANDING WASTE STREAM  By 2036 we will be wasting 136,000 tonnes of handheld batteries annually</vt:lpstr>
      <vt:lpstr>ABRI and our members are leading the way</vt:lpstr>
      <vt:lpstr>Our objectives</vt:lpstr>
      <vt:lpstr>Leading the knowledge base</vt:lpstr>
      <vt:lpstr>Educating industry, government and the wider community about battery recycling, best practice, stewardship and circular economy</vt:lpstr>
      <vt:lpstr>Showcasing member capabilities</vt:lpstr>
      <vt:lpstr>Support for battery stewardship </vt:lpstr>
      <vt:lpstr>Members have said they find value in membership because ABRI provides</vt:lpstr>
      <vt:lpstr>Join us today!</vt:lpstr>
      <vt:lpstr>Use of this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Libby  Chaplin</dc:creator>
  <cp:lastModifiedBy>Libby  Chaplin</cp:lastModifiedBy>
  <cp:revision>62</cp:revision>
  <dcterms:created xsi:type="dcterms:W3CDTF">2019-05-30T10:10:19Z</dcterms:created>
  <dcterms:modified xsi:type="dcterms:W3CDTF">2019-06-03T02:33:10Z</dcterms:modified>
</cp:coreProperties>
</file>